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69" r:id="rId8"/>
    <p:sldId id="265" r:id="rId9"/>
    <p:sldId id="258" r:id="rId10"/>
    <p:sldId id="268" r:id="rId11"/>
    <p:sldId id="259" r:id="rId12"/>
    <p:sldId id="266" r:id="rId13"/>
    <p:sldId id="267" r:id="rId14"/>
    <p:sldId id="270" r:id="rId15"/>
    <p:sldId id="271" r:id="rId16"/>
    <p:sldId id="273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98" d="100"/>
          <a:sy n="98" d="100"/>
        </p:scale>
        <p:origin x="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98A384-5D29-45E6-B94C-5B611EA63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71B2E2-FC15-4495-9095-10E6896C7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2CD63-F0AC-4A58-B853-D98C9EFF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E56202-52A7-47AC-A5C3-69A69525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23EED2-0E78-4FF6-AE07-DFC42AE0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63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41AA9-C909-43B5-9E1A-DE263273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0E644C-D4AE-4C74-B511-C73E94C6B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1B64EB-22C1-4D32-A82E-45FA249B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50845F-2E43-4DC5-9E1F-8A9E7503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6620BD-3C31-40F0-82FF-3A5F9DB8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80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A78D70-4B25-4DBA-9344-9770F1072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FC4AD8-D844-422B-A91E-99336CC27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7D5451-331E-4868-A82D-0A90A0BC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50680B-BA30-460E-A4B8-28A43CCE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A220F5-AFC0-447C-ABA6-3BFC7C5A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45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4E00F-866E-4A9C-B792-EBCF1AF0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B03BF-9E67-4B7E-822F-6CECC0D44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F375A5-86E3-4FEE-B34D-9E360FAE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30E976-DEB7-45E5-8D26-4F2EE72D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FE4C2-0526-4A79-8448-28A86F98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83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F46905-A4E9-4B05-ABAE-3A42D55D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397D5A-316B-4F19-A965-F8CD9FB1A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CA7031-964C-4577-BB45-C0BB59AA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6E622E-9D1D-4F0C-9630-CB876CD2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86736A-F569-4496-A2D1-7AF8D057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10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54966-FE10-411D-AE71-0F9AF41F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C3618E-3079-4FA8-9CDC-75BBC8ED7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DE0BA1-7709-4AB5-8FEF-083E5566C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548269-8179-4FC6-8CC8-A795CB07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929A00-8BC5-45D7-AFD6-F84E9C01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6FDEC-FB24-485F-B3AE-FE41429E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78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C95FD-A544-4963-816A-7590A7DC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5D9FC4-B01A-41CC-BAEA-B346C324A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B6F0EB-F99D-46D2-AAD7-FBECF0CF6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F59934E-F112-41C2-B0EE-7A21A5090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2B3B3D-68C9-44CE-AA20-B51101DA6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3C39A8-FDB1-4212-9AC3-DBE7FED2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6DF68F-891A-4FDB-BECD-B05D98E6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B004CBF-4FBA-485D-A873-F14CCDAC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81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A2F0A-C9CA-4B81-BD9F-47D34D7E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277E27-5EF7-493A-BEBA-1D95BF08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31B4C64-E4B4-4949-934A-218DC8F4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0ECC3F-A882-4513-9185-7F4E67660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88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6BFCD7-CA22-4199-819B-B4BEC56F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27AD05-A061-4AC0-8B4C-344EDE73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29ED34-334F-445B-B08A-9A679364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63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35CC5D-9EE1-4769-9AC9-56C01710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1BFF8F-D5DB-4DB6-8E50-61E3B1FE0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A39019-450F-490B-AAB7-99A479AD8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4EB141-2244-461F-AFC9-32A32269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A964C1-AE17-4D33-BD24-4649CD27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2892AF-DADE-4264-8F1B-BF9DDC4F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19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873A8C-B077-4B97-9564-CEBC4EB4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2F8E7A6-32B1-40E8-8C27-F9A5756A6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1DE9C9-2B05-409C-97D3-B9ECD7AF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3D5DB8-4664-4CDA-81FC-338083D5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808F62-6C60-4423-A627-FB1BA342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F5E363-175A-41E7-A1FF-5962CBBF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92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09C125-749F-427E-8229-E8575D54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F72369-49D0-4876-AB00-6B70A4F14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34921F-3C41-4567-87F2-E7309009E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515A1-E0BF-4372-B340-303CF048F997}" type="datetimeFigureOut">
              <a:rPr lang="it-IT" smtClean="0"/>
              <a:t>05/04/2019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524DBC-E435-4398-9F57-90B508A47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5C0148-B31F-4877-AD35-C35D2926D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E76AD-1B6A-4F10-8F6A-B8AF21509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5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2210ACD1-F4DA-4363-BA0D-EBED21D6C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Storie di ragnatele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8F2BFE-DD41-4460-9AD8-DB657CFB7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it-IT" sz="5600">
                <a:solidFill>
                  <a:srgbClr val="FFFFFF"/>
                </a:solidFill>
              </a:rPr>
              <a:t>Leggendo Leonardo scopriamo Leonardo</a:t>
            </a:r>
          </a:p>
        </p:txBody>
      </p:sp>
    </p:spTree>
    <p:extLst>
      <p:ext uri="{BB962C8B-B14F-4D97-AF65-F5344CB8AC3E}">
        <p14:creationId xmlns:p14="http://schemas.microsoft.com/office/powerpoint/2010/main" val="13744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rba, cielo, esterni, albero&#10;&#10;Descrizione generata automaticamente">
            <a:extLst>
              <a:ext uri="{FF2B5EF4-FFF2-40B4-BE49-F238E27FC236}">
                <a16:creationId xmlns:a16="http://schemas.microsoft.com/office/drawing/2014/main" id="{8513FF47-C004-4EAB-9AF4-F767583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r="13809" b="-1"/>
          <a:stretch/>
        </p:blipFill>
        <p:spPr>
          <a:xfrm>
            <a:off x="294161" y="191231"/>
            <a:ext cx="8666615" cy="650677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magine che contiene erba, cielo, esterni, albero&#10;&#10;Descrizione generata automaticamente">
            <a:extLst>
              <a:ext uri="{FF2B5EF4-FFF2-40B4-BE49-F238E27FC236}">
                <a16:creationId xmlns:a16="http://schemas.microsoft.com/office/drawing/2014/main" id="{80C8DBDC-75F8-4B93-AD83-07F0AE67C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r="27154" b="1"/>
          <a:stretch/>
        </p:blipFill>
        <p:spPr>
          <a:xfrm>
            <a:off x="5791200" y="159999"/>
            <a:ext cx="6212542" cy="6650547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B4B067B-E187-48E9-B322-B89CA3CFFD66}"/>
              </a:ext>
            </a:extLst>
          </p:cNvPr>
          <p:cNvSpPr/>
          <p:nvPr/>
        </p:nvSpPr>
        <p:spPr>
          <a:xfrm>
            <a:off x="750094" y="518636"/>
            <a:ext cx="9086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Oltre a quel campo proseguiva la stradina asfaltata, stretta e ricca di curve, come anse del fiume.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Abbiamo visto molte varietà di gelsi e viti, distese di campi arati e seminati di fresco. Alcuni platani segnano il confine tra i campi che, un tempo erano coltivati con cipolle.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29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, esterni, albero, terra&#10;&#10;Descrizione generata automaticamente">
            <a:extLst>
              <a:ext uri="{FF2B5EF4-FFF2-40B4-BE49-F238E27FC236}">
                <a16:creationId xmlns:a16="http://schemas.microsoft.com/office/drawing/2014/main" id="{6C9A2CEA-E956-4C03-A3F7-644F0FD85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439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Immagine 2" descr="Immagine che contiene erba, esterni, verde, animale&#10;&#10;Descrizione generata automaticamente">
            <a:extLst>
              <a:ext uri="{FF2B5EF4-FFF2-40B4-BE49-F238E27FC236}">
                <a16:creationId xmlns:a16="http://schemas.microsoft.com/office/drawing/2014/main" id="{7AD94FA3-4EE1-4490-9388-98EDAD874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Immagine 4" descr="Immagine che contiene gufo, uccello, rapace, animale&#10;&#10;Descrizione generata automaticamente">
            <a:extLst>
              <a:ext uri="{FF2B5EF4-FFF2-40B4-BE49-F238E27FC236}">
                <a16:creationId xmlns:a16="http://schemas.microsoft.com/office/drawing/2014/main" id="{E1C3FC83-EE85-4A1A-81DA-0023281A1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r="27387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1672620-348E-481E-94C2-88F95A2897CB}"/>
              </a:ext>
            </a:extLst>
          </p:cNvPr>
          <p:cNvSpPr/>
          <p:nvPr/>
        </p:nvSpPr>
        <p:spPr>
          <a:xfrm>
            <a:off x="792957" y="653206"/>
            <a:ext cx="93654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Appollaiati sul ramo di un platano, due gufi guardavano una lepre correre nel campo. &lt;&lt;povera lepre&gt;&gt;, ha detto un gufo &lt;&lt; Non ha nemmeno il coraggio di tornare nella sua tana&gt;&gt;.</a:t>
            </a:r>
            <a:endParaRPr lang="it-IT" sz="2000" dirty="0">
              <a:solidFill>
                <a:schemeClr val="bg1"/>
              </a:solidFill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&lt;&lt;Perché?&gt;&gt; ha domandato l’atro.</a:t>
            </a:r>
            <a:endParaRPr lang="it-IT" sz="2000" dirty="0">
              <a:solidFill>
                <a:schemeClr val="bg1"/>
              </a:solidFill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&lt;&lt;Perché ha paura&gt;&gt;.</a:t>
            </a:r>
            <a:endParaRPr lang="it-IT" sz="2000" dirty="0">
              <a:solidFill>
                <a:schemeClr val="bg1"/>
              </a:solidFill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&lt;&lt;Paura di entrare in casa sua?&gt;&gt;</a:t>
            </a:r>
            <a:endParaRPr lang="it-IT" sz="2000" dirty="0">
              <a:solidFill>
                <a:schemeClr val="bg1"/>
              </a:solidFill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r>
              <a:rPr lang="it-IT" sz="2000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&lt;&lt;La lepre è fatta così&gt;&gt; ha replicato il gufo che ha parlato per primo:&lt;&lt;</a:t>
            </a:r>
            <a:r>
              <a:rPr lang="it-IT" sz="2000" b="1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Vive </a:t>
            </a:r>
            <a:r>
              <a:rPr lang="it-IT" sz="2000" b="1" i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sempre nel terrore&gt;&gt;.</a:t>
            </a:r>
            <a:endParaRPr lang="it-IT" sz="2000" i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9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4A4A83-D061-452D-8B39-C14CF779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439"/>
          <a:stretch/>
        </p:blipFill>
        <p:spPr>
          <a:xfrm>
            <a:off x="295644" y="320039"/>
            <a:ext cx="5728548" cy="30791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DB46ED-B09B-4724-8E3E-7F958BA1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94" r="-3" b="4416"/>
          <a:stretch/>
        </p:blipFill>
        <p:spPr>
          <a:xfrm>
            <a:off x="321730" y="3539164"/>
            <a:ext cx="5728548" cy="30471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A1B288-CE00-4836-9E85-7AA6C795B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47" r="-1" b="2993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1BD3AE1-26AF-45AC-9E30-95E105838519}"/>
              </a:ext>
            </a:extLst>
          </p:cNvPr>
          <p:cNvSpPr/>
          <p:nvPr/>
        </p:nvSpPr>
        <p:spPr>
          <a:xfrm>
            <a:off x="461963" y="2320023"/>
            <a:ext cx="5274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Proseguendo nella stradina abbiamo incontrato alcune cascine sparse tra i campi.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FB94C8E-860A-4756-8C0D-8BEA06764285}"/>
              </a:ext>
            </a:extLst>
          </p:cNvPr>
          <p:cNvSpPr/>
          <p:nvPr/>
        </p:nvSpPr>
        <p:spPr>
          <a:xfrm>
            <a:off x="461963" y="3728949"/>
            <a:ext cx="5395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Ci ha colpito una cascina più grande delle altre, di forma rettangolare, circondata e chiusa da un muro di cinta.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Siamo andati avanti, abbiamo rivolto lo sguardo a destra e a sinistra.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406B9E8-46B9-4A8A-AD4A-06695822426D}"/>
              </a:ext>
            </a:extLst>
          </p:cNvPr>
          <p:cNvSpPr/>
          <p:nvPr/>
        </p:nvSpPr>
        <p:spPr>
          <a:xfrm>
            <a:off x="6212681" y="1428749"/>
            <a:ext cx="5388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Sul fianco della cascina abbiamo notato dei fichi. Uno in particolare era strano.</a:t>
            </a:r>
          </a:p>
          <a:p>
            <a:pPr>
              <a:spcAft>
                <a:spcPts val="0"/>
              </a:spcAft>
            </a:pPr>
            <a:r>
              <a:rPr lang="it-IT" sz="2000" b="1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Una volta un fico non aveva frutti, tutti gli passavano accanto, ma nessuno lo guardava.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FD7E08-843A-47F4-8003-5AE3A1A5322A}"/>
              </a:ext>
            </a:extLst>
          </p:cNvPr>
          <p:cNvSpPr/>
          <p:nvPr/>
        </p:nvSpPr>
        <p:spPr>
          <a:xfrm>
            <a:off x="6212681" y="4564710"/>
            <a:ext cx="5388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 primavera spuntavano anche a lui le foglie, ma d’estate, quando gli altri alberi si caricavano di frutti, sui suoi rami non compariva nulla.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9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7E93B7-4116-4728-8FDF-039E887C1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0" r="4" b="4687"/>
          <a:stretch/>
        </p:blipFill>
        <p:spPr>
          <a:xfrm>
            <a:off x="275923" y="320426"/>
            <a:ext cx="4378373" cy="22322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9760C8-F550-460C-9B18-5B5FD554C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12" r="-3" b="16421"/>
          <a:stretch/>
        </p:blipFill>
        <p:spPr>
          <a:xfrm>
            <a:off x="275923" y="2831251"/>
            <a:ext cx="4378374" cy="36933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CA8F62-D953-4B57-B829-C0F9C4145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72" r="15316" b="-1"/>
          <a:stretch/>
        </p:blipFill>
        <p:spPr>
          <a:xfrm>
            <a:off x="4812633" y="459752"/>
            <a:ext cx="7103444" cy="606481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D56D5B8-32A6-4154-8E2B-ED96B99D3821}"/>
              </a:ext>
            </a:extLst>
          </p:cNvPr>
          <p:cNvSpPr/>
          <p:nvPr/>
        </p:nvSpPr>
        <p:spPr>
          <a:xfrm>
            <a:off x="942976" y="1013163"/>
            <a:ext cx="9179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Silenziosamente abbiamo seguito una tarantola da noi chiamata Gelsomina.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Gelsomina camminava velocemente verso una costruzione.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Essa è arrivata a una struttura.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Osservando meglio abbiamo visto che quell’edificio era una chiesa: l’antica chiesetta delle Cipollaie, dove si celebra la festa della Vergine del Carmelo, da sempre.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F2C944F-0902-45F8-8CC0-3977059D55F6}"/>
              </a:ext>
            </a:extLst>
          </p:cNvPr>
          <p:cNvSpPr/>
          <p:nvPr/>
        </p:nvSpPr>
        <p:spPr>
          <a:xfrm>
            <a:off x="974074" y="4736306"/>
            <a:ext cx="7360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Incuriositi, siamo entrati nella chiesa attraverso una porta di legno lasciata aperta da un ignoto.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La tarantola è andata a rifugiarsi dietro l’altare, dove aveva costruito un comodo nido per allevare i suoi piccoli.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terra, sedendo, panca&#10;&#10;Descrizione generata automaticamente">
            <a:extLst>
              <a:ext uri="{FF2B5EF4-FFF2-40B4-BE49-F238E27FC236}">
                <a16:creationId xmlns:a16="http://schemas.microsoft.com/office/drawing/2014/main" id="{0D0C3981-0206-481E-8D65-42615691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11527"/>
          <a:stretch/>
        </p:blipFill>
        <p:spPr>
          <a:xfrm>
            <a:off x="118095" y="95537"/>
            <a:ext cx="7800528" cy="6708845"/>
          </a:xfrm>
          <a:prstGeom prst="rect">
            <a:avLst/>
          </a:prstGeom>
        </p:spPr>
      </p:pic>
      <p:pic>
        <p:nvPicPr>
          <p:cNvPr id="15" name="Immagine 14" descr="Immagine che contiene sedendo&#10;&#10;Descrizione generata automaticamente">
            <a:extLst>
              <a:ext uri="{FF2B5EF4-FFF2-40B4-BE49-F238E27FC236}">
                <a16:creationId xmlns:a16="http://schemas.microsoft.com/office/drawing/2014/main" id="{3F838185-8566-4748-BCC1-09E55ABEF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9" r="-3" b="18445"/>
          <a:stretch/>
        </p:blipFill>
        <p:spPr>
          <a:xfrm>
            <a:off x="8129874" y="72043"/>
            <a:ext cx="3927656" cy="2104230"/>
          </a:xfrm>
          <a:prstGeom prst="rect">
            <a:avLst/>
          </a:prstGeom>
        </p:spPr>
      </p:pic>
      <p:pic>
        <p:nvPicPr>
          <p:cNvPr id="10" name="Immagine 9" descr="Immagine che contiene erba, persona, fieno, esterni&#10;&#10;Descrizione generata automaticamente">
            <a:extLst>
              <a:ext uri="{FF2B5EF4-FFF2-40B4-BE49-F238E27FC236}">
                <a16:creationId xmlns:a16="http://schemas.microsoft.com/office/drawing/2014/main" id="{EFBC1FE8-909F-4C74-B213-837E73475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r="-3" b="15738"/>
          <a:stretch/>
        </p:blipFill>
        <p:spPr>
          <a:xfrm>
            <a:off x="8129871" y="2346665"/>
            <a:ext cx="3927658" cy="210423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CA44E57-AF91-4862-85B3-6BA2769F5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88" r="751" b="-1"/>
          <a:stretch/>
        </p:blipFill>
        <p:spPr>
          <a:xfrm>
            <a:off x="8129871" y="4681728"/>
            <a:ext cx="3927658" cy="210423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6DEA57D-5C51-4A72-9B98-D25E9BFD3F62}"/>
              </a:ext>
            </a:extLst>
          </p:cNvPr>
          <p:cNvSpPr/>
          <p:nvPr/>
        </p:nvSpPr>
        <p:spPr>
          <a:xfrm>
            <a:off x="678656" y="462438"/>
            <a:ext cx="6679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Ci siamo avvicinati lentamente e con una mano abbiamo spostato le ragnatele.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Con grande sorpresa è emerso dal buio un oggetto sacro, da noi inaspettato.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167794-1BCE-48BC-8B42-0B9492A67C8F}"/>
              </a:ext>
            </a:extLst>
          </p:cNvPr>
          <p:cNvSpPr/>
          <p:nvPr/>
        </p:nvSpPr>
        <p:spPr>
          <a:xfrm>
            <a:off x="3562350" y="2819679"/>
            <a:ext cx="72818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Purtroppo era rotto in molti pezzi. Abbiamo iniziato a ricomporre le figure cominciando a capire di cosa si trattava, osservando i personaggi del bassorilievo di gesso.</a:t>
            </a:r>
          </a:p>
          <a:p>
            <a:pPr>
              <a:spcAft>
                <a:spcPts val="0"/>
              </a:spcAft>
            </a:pPr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Quest’opera in gesso raffigurava l’”Ultima Cena” di Leonardo da Vinci, nella quale Gesù era a tavola con i suoi apostoli.</a:t>
            </a:r>
            <a:endParaRPr lang="it-IT" sz="2000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48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 descr="Immagine che contiene interni, tavolo&#10;&#10;Descrizione generata automaticamente">
            <a:extLst>
              <a:ext uri="{FF2B5EF4-FFF2-40B4-BE49-F238E27FC236}">
                <a16:creationId xmlns:a16="http://schemas.microsoft.com/office/drawing/2014/main" id="{C174658A-638E-4035-A233-7AA51A0A8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875">
                        <a14:foregroundMark x1="23500" y1="19250" x2="12500" y2="17583"/>
                        <a14:foregroundMark x1="12500" y1="17583" x2="0" y2="21167"/>
                        <a14:foregroundMark x1="5188" y1="27417" x2="10125" y2="24333"/>
                        <a14:foregroundMark x1="10125" y1="24333" x2="21125" y2="23250"/>
                        <a14:foregroundMark x1="21125" y1="23250" x2="32250" y2="23583"/>
                        <a14:foregroundMark x1="32250" y1="23583" x2="65125" y2="21917"/>
                        <a14:foregroundMark x1="65125" y1="21917" x2="75938" y2="22083"/>
                        <a14:foregroundMark x1="75938" y1="22083" x2="81813" y2="21167"/>
                        <a14:foregroundMark x1="81813" y1="21167" x2="93813" y2="21583"/>
                        <a14:foregroundMark x1="93813" y1="21583" x2="99438" y2="21500"/>
                        <a14:foregroundMark x1="99438" y1="21500" x2="99875" y2="21500"/>
                        <a14:foregroundMark x1="625" y1="27333" x2="5875" y2="26583"/>
                        <a14:foregroundMark x1="5875" y1="26583" x2="16750" y2="21333"/>
                        <a14:foregroundMark x1="16750" y1="21333" x2="24813" y2="20417"/>
                        <a14:foregroundMark x1="24813" y1="20417" x2="37625" y2="21333"/>
                        <a14:foregroundMark x1="37625" y1="21333" x2="55500" y2="18667"/>
                        <a14:foregroundMark x1="55500" y1="18667" x2="68000" y2="21583"/>
                        <a14:foregroundMark x1="68000" y1="21583" x2="84500" y2="19500"/>
                        <a14:foregroundMark x1="84500" y1="19500" x2="99688" y2="2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29" y="330199"/>
            <a:ext cx="7515225" cy="563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55BC0FA-6D30-41DC-9D99-881DF093DD47}"/>
              </a:ext>
            </a:extLst>
          </p:cNvPr>
          <p:cNvSpPr/>
          <p:nvPr/>
        </p:nvSpPr>
        <p:spPr>
          <a:xfrm>
            <a:off x="1354372" y="5211980"/>
            <a:ext cx="8982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i="1" dirty="0">
                <a:solidFill>
                  <a:srgbClr val="C00000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Abbiamo avuto la conferma che un artista toscano è passato per la Chiesa delle Cipollaie per farci scoprire un’opera importante che il genio di Leonardo aveva creato, per far conoscere un fatto fondamentale della vita di Gesù.</a:t>
            </a: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5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 descr="Immagine che contiene interni, tavolo&#10;&#10;Descrizione generata automaticamente">
            <a:extLst>
              <a:ext uri="{FF2B5EF4-FFF2-40B4-BE49-F238E27FC236}">
                <a16:creationId xmlns:a16="http://schemas.microsoft.com/office/drawing/2014/main" id="{C174658A-638E-4035-A233-7AA51A0A8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875">
                        <a14:foregroundMark x1="23500" y1="19250" x2="12500" y2="17583"/>
                        <a14:foregroundMark x1="12500" y1="17583" x2="0" y2="21167"/>
                        <a14:foregroundMark x1="5188" y1="27417" x2="10125" y2="24333"/>
                        <a14:foregroundMark x1="10125" y1="24333" x2="21125" y2="23250"/>
                        <a14:foregroundMark x1="21125" y1="23250" x2="32250" y2="23583"/>
                        <a14:foregroundMark x1="32250" y1="23583" x2="65125" y2="21917"/>
                        <a14:foregroundMark x1="65125" y1="21917" x2="75938" y2="22083"/>
                        <a14:foregroundMark x1="75938" y1="22083" x2="81813" y2="21167"/>
                        <a14:foregroundMark x1="81813" y1="21167" x2="93813" y2="21583"/>
                        <a14:foregroundMark x1="93813" y1="21583" x2="99438" y2="21500"/>
                        <a14:foregroundMark x1="99438" y1="21500" x2="99875" y2="21500"/>
                        <a14:foregroundMark x1="625" y1="27333" x2="5875" y2="26583"/>
                        <a14:foregroundMark x1="5875" y1="26583" x2="16750" y2="21333"/>
                        <a14:foregroundMark x1="16750" y1="21333" x2="24813" y2="20417"/>
                        <a14:foregroundMark x1="24813" y1="20417" x2="37625" y2="21333"/>
                        <a14:foregroundMark x1="37625" y1="21333" x2="55500" y2="18667"/>
                        <a14:foregroundMark x1="55500" y1="18667" x2="68000" y2="21583"/>
                        <a14:foregroundMark x1="68000" y1="21583" x2="84500" y2="19500"/>
                        <a14:foregroundMark x1="84500" y1="19500" x2="99688" y2="2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84" y="487361"/>
            <a:ext cx="7515225" cy="563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55BC0FA-6D30-41DC-9D99-881DF093DD47}"/>
              </a:ext>
            </a:extLst>
          </p:cNvPr>
          <p:cNvSpPr/>
          <p:nvPr/>
        </p:nvSpPr>
        <p:spPr>
          <a:xfrm>
            <a:off x="1354372" y="5211980"/>
            <a:ext cx="8982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EA27C5-2422-45C9-A675-EDE9A61E78F9}"/>
              </a:ext>
            </a:extLst>
          </p:cNvPr>
          <p:cNvSpPr txBox="1"/>
          <p:nvPr/>
        </p:nvSpPr>
        <p:spPr>
          <a:xfrm>
            <a:off x="324255" y="395028"/>
            <a:ext cx="107652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Testo liberamente interpretato dalla fiabe di Leonardo dagli alunni delle classi 3A e 3B della Scuola Primaria di Ostiano</a:t>
            </a:r>
          </a:p>
          <a:p>
            <a:r>
              <a:rPr lang="it-IT" sz="24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Immagini rielaborate e scelte dagli studenti della classe 1B della scuola secondaria di Ostiano</a:t>
            </a: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400" b="1" i="1" dirty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297D2A-482E-4D67-8D94-2982AA9A1FF0}"/>
              </a:ext>
            </a:extLst>
          </p:cNvPr>
          <p:cNvSpPr txBox="1"/>
          <p:nvPr/>
        </p:nvSpPr>
        <p:spPr>
          <a:xfrm>
            <a:off x="590659" y="5286117"/>
            <a:ext cx="69405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Si ringrazia:</a:t>
            </a:r>
          </a:p>
          <a:p>
            <a:r>
              <a:rPr lang="it-IT" sz="20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Sig. </a:t>
            </a:r>
            <a:r>
              <a:rPr lang="it-IT" sz="2000" b="1" i="1" dirty="0" err="1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Palamini</a:t>
            </a:r>
            <a:r>
              <a:rPr lang="it-IT" sz="20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per la realizzazione dell’opera in gesso</a:t>
            </a:r>
          </a:p>
          <a:p>
            <a:r>
              <a:rPr lang="it-IT" sz="2000" b="1" i="1" dirty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Sig. Sturla Domenico per la concessione delle fotografie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65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1D700A8-0011-4D6C-AA43-72B3B53F68FC}"/>
              </a:ext>
            </a:extLst>
          </p:cNvPr>
          <p:cNvSpPr/>
          <p:nvPr/>
        </p:nvSpPr>
        <p:spPr>
          <a:xfrm>
            <a:off x="1776919" y="494735"/>
            <a:ext cx="9247761" cy="544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LEGGENDO LEONARDO SCOPRIAMO LEONARDO: STORIE DI RAGNATELE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Una mattina di primavera ci siamo avventurati verso le Cipollaie, per osservare i vecchi campi di cipolle e studiare gli insetti.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Siamo rimasti colpiti</a:t>
            </a: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 da un’ape operaia che andava girovagando da un fiore all’altro in cerca di polline. All’improvviso, uscita da una corolla, è caduta nella rete di un ragno, nascosto dietro una foglia.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Noi ci siamo avvicinati per scoprire cosa stava succedendo dietro la foglia.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L’ape era scivolata dal fiore alla foglia cadendo in una trappola.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Stava per accadere ciò che abbiamo letto nelle storie di Leonardo da Vinci e che abbiamo studiato in scienze.</a:t>
            </a: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piccolo ragno si rallegrò e accorse </a:t>
            </a: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sulla foglia intorno alla quale vi era la sua ragnatela.</a:t>
            </a: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 Sei un traditore!&gt;&gt; Gli gridò l’ape. Tendi le tue trappole per uccidere chi lavora!&gt;&gt;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ragno si avvicinò ancora di più, e l’ape voltandosi, cercò di colpirlo sfoderando dall’addome il lungo pungiglione.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Ma il ragno si scansò in tempo e le saltò addosso: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 Ape, con che diritto osi giudicarmi?&gt;&gt;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Le rispose tenendola stretta.</a:t>
            </a:r>
            <a:endParaRPr lang="it-IT" sz="16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 Tu sei come la frode, hai il miele&gt;&gt;.</a:t>
            </a: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ragno aveva mangiato l’ape che aveva catturato.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Un po’ disgustati per l’accaduto, abbiamo ascoltato le parole consolanti della nostra maestra. &lt;&lt; Bambini, questo è il ciclo della vita. Ci sono predatori e prede nella natura&gt;&gt;.</a:t>
            </a:r>
          </a:p>
          <a:p>
            <a:pPr algn="just">
              <a:spcAft>
                <a:spcPts val="0"/>
              </a:spcAft>
            </a:pPr>
            <a:r>
              <a:rPr lang="it-IT" sz="1600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Proseguendo la nostra escursione abbiamo incontrato un contadino.</a:t>
            </a:r>
          </a:p>
        </p:txBody>
      </p:sp>
    </p:spTree>
    <p:extLst>
      <p:ext uri="{BB962C8B-B14F-4D97-AF65-F5344CB8AC3E}">
        <p14:creationId xmlns:p14="http://schemas.microsoft.com/office/powerpoint/2010/main" val="112895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E2FE720-7EFC-4E6A-A11F-4ED6EF6F0E3F}"/>
              </a:ext>
            </a:extLst>
          </p:cNvPr>
          <p:cNvSpPr/>
          <p:nvPr/>
        </p:nvSpPr>
        <p:spPr>
          <a:xfrm>
            <a:off x="1958502" y="1557490"/>
            <a:ext cx="84565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Egli stava vangando il suo campo, quando da una zolla scappò fuori una grossa tarantola.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&lt;&lt;che brutto ragno!&gt;&gt; Aveva esclamato il contadino tirandosi indietro.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&lt;&lt;Se mi tocchi, ti mordo, sibilò inferocita la tarantola. E ti avverto, il mio morso è velenoso e ti farà morire tra dolori atroci&gt;&gt;.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contadino l’aveva guardata e aveva capito subito che mentiva, perché parlava troppo.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Aveva fatto un passo avanti e l’aveva pestata col piede scalzo dicendo: &lt;&lt; Vediamo un po’ se mi farai morire per davvero!&gt;&gt;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La tarantola, schiacciata, aveva fatto in tempo a morderlo, ma il contadino era rimasto nel suo convincimento continuando a pensare che le minacce di quel ragno erano vane e il morso difatti, non aveva dato che un po’ di bruciore.</a:t>
            </a:r>
            <a:endParaRPr lang="it-IT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Quel contadino ci ha consigliato di andare dalla parte opposta.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Oltre a quel campo proseguiva la stradina asfaltata, stretta e ricca di curve, come anse del fiume.</a:t>
            </a:r>
          </a:p>
          <a:p>
            <a:pPr algn="just"/>
            <a:r>
              <a:rPr lang="it-IT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Abbiamo visto molte varietà di gelsi e viti, distese di campi arati e seminati di fresco. Alcuni platani segnano il confine tra i campi che, un tempo erano coltivati con cipolle.</a:t>
            </a:r>
          </a:p>
          <a:p>
            <a:pPr algn="just">
              <a:spcAft>
                <a:spcPts val="0"/>
              </a:spcAft>
            </a:pP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2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E2FE720-7EFC-4E6A-A11F-4ED6EF6F0E3F}"/>
              </a:ext>
            </a:extLst>
          </p:cNvPr>
          <p:cNvSpPr/>
          <p:nvPr/>
        </p:nvSpPr>
        <p:spPr>
          <a:xfrm>
            <a:off x="2064349" y="688487"/>
            <a:ext cx="845657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Appollaiati sul ramo di un platano, due gufi guardavano una lepre correre nel campo. &lt;&lt;povera lepre&gt;&gt;, ha detto un gufo &lt;&lt; Non ha nemmeno il coraggio di tornare nella sua tana&gt;&gt;.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&lt;&lt;Perché?&gt;&gt; ha domandato l’atro.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&lt;&lt;Perché ha paura&gt;&gt;.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&lt;&lt;Paura di entrare in casa sua?&gt;&gt;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&lt;&lt;La lepre è fatta così&gt;&gt; ha replicato il gufo che ha parlato per primo:&lt;&lt;Vive sempre nel terrore&gt;&gt;.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Proseguendo nella stradina abbiamo incontrato alcune cascine sparse tra i campi.</a:t>
            </a:r>
          </a:p>
          <a:p>
            <a:r>
              <a:rPr lang="it-IT" sz="1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Ci ha colpito una cascina più grande delle altre, di forma rettangolare, circondata e chiusa da un muro di cinta.</a:t>
            </a:r>
          </a:p>
          <a:p>
            <a:r>
              <a:rPr lang="it-IT" sz="1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Siamo andati avanti, abbiamo rivolto lo sguardo a destra e a sinistra.</a:t>
            </a:r>
          </a:p>
          <a:p>
            <a:r>
              <a:rPr lang="it-IT" sz="1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Sul fianco della cascina abbiamo notato dei fichi. Uno in particolare era strano.</a:t>
            </a: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Una volta un fico non aveva frutti, tutti gli passavano accanto, ma nessuno lo guardava.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 primavera spuntavano anche a lui le foglie, ma d’estate, quando gli altri alberi si caricavano di frutti, sui suoi rami non compariva nulla.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&lt;&lt;Mi piacerebbe tanto essere lodato dagli uomini&gt;&gt;, sospirava il fico.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&lt;&lt; Basterebbe che riuscissi a fruttificare come le altre piante&gt;&gt;.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Prova e riprova, finalmente un’estate, si era trovato pieno di frutti anche lui.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Il sole li ha fatti crescere, li ha gonfiati, li ha riempiti di dolce sapore.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Gli uomini se ne sono accorti. Anzi non avevano mai visto un fico così carico di frutti: subito hanno fatto a gara a chi ne raccoglieva di più.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it-IT" sz="16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Si sono arrampicati sul tronco, con i bastoni, hanno piegato i rami più alti, col loro peso ne hanno stroncati parecchi.</a:t>
            </a:r>
            <a:endParaRPr lang="it-IT" sz="1600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just">
              <a:spcAft>
                <a:spcPts val="0"/>
              </a:spcAft>
            </a:pPr>
            <a:endParaRPr lang="it-IT" sz="1200" i="1" dirty="0"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0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32C2103-379F-4B56-AD7C-6F1DF547CBDE}"/>
              </a:ext>
            </a:extLst>
          </p:cNvPr>
          <p:cNvSpPr/>
          <p:nvPr/>
        </p:nvSpPr>
        <p:spPr>
          <a:xfrm>
            <a:off x="2144484" y="889843"/>
            <a:ext cx="78377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Su quel fico strano, abbiamo notato una ragnatela più grande delle altre.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Abbiamo scoperto, osservando da vicino, una famiglia di tarantole.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Sapendo che provengono dall’Italia centrale o dal sud, abbiamo ipotizzato che qualcuno le abbia portate al nord, passando dalle Cipollaie.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La storia della tarantola di Leonardo ci ha incuriositi e abbiamo pensato che un viaggiatore proveniente dalla zona di Leonardo abbia portato sbadatamente con sé una tarantola che ha nidificato.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Silenziosamente abbiamo seguito una tarantola da noi chiamata Gelsomina.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Gelsomina camminava velocemente verso una costruzione.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Essa è arrivata a una struttura.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Osservando meglio abbiamo visto che quell’edificio era una chiesa: l’antica chiesetta delle Cipollaie, dove si celebra la festa della Vergine del Carmelo, da sempre.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Fin dal tempo delle antiche coltivazioni di cipolle, c’era la devozione alla madonna del Carmelo, perché i contadini raccoglievano le loro cipolle nel mese di luglio.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Incuriositi, siamo entrati nella chiesa attraverso una porta di legno lasciata aperta da un ignoto.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La tarantola è andata a rifugiarsi dietro l’altare, dove aveva costruito un comodo nido per allevare i suoi piccoli.</a:t>
            </a:r>
            <a:endParaRPr lang="it-IT" i="1" dirty="0"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7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13FEE9A-6A2C-4088-AC6E-E7DFC3E1F839}"/>
              </a:ext>
            </a:extLst>
          </p:cNvPr>
          <p:cNvSpPr/>
          <p:nvPr/>
        </p:nvSpPr>
        <p:spPr>
          <a:xfrm>
            <a:off x="1874196" y="1533730"/>
            <a:ext cx="77497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La vera casa di Gelsomina era il nido.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Le ragnatele non erano la sua vera casa, ma le aveva costruite incontrando i ragni della zona, con i quali aveva fatto amicizia.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Vicino al suo nido vi erano altre ragnatele dei suoi amici di campagna.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Dietro le ragnatele abbiamo visto un’ombra scura, ma che rifletteva un colore.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Ci siamo avvicinati lentamente e con una mano abbiamo spostato le ragnatele.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Con grande sorpresa è emerso dal buio un oggetto sacro, da noi inaspettato.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Purtroppo era rotto in molti pezzi. Abbiamo iniziato a ricomporre le figure cominciando a capire di cosa si trattava, osservando i personaggi del bassorilievo di gesso.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Quest’opera in gesso raffigurava l’”Ultima Cena” di Leonardo da Vinci, nella quale Gesù era a tavola con i suoi apostoli.</a:t>
            </a:r>
          </a:p>
          <a:p>
            <a:pPr algn="just">
              <a:spcAft>
                <a:spcPts val="0"/>
              </a:spcAft>
            </a:pPr>
            <a:r>
              <a:rPr lang="it-IT" i="1" dirty="0">
                <a:latin typeface="Adobe Devanagari" panose="02040503050201020203" pitchFamily="18" charset="0"/>
                <a:ea typeface="Batang" panose="020B0503020000020004" pitchFamily="18" charset="-127"/>
                <a:cs typeface="Adobe Devanagari" panose="02040503050201020203" pitchFamily="18" charset="0"/>
              </a:rPr>
              <a:t>Abbiamo avuto la conferma che un artista toscano è passato per la Chiesa delle Cipollaie per farci scoprire un’opera importante che il genio di Leonardo aveva creato, per far conoscere un fatto fondamentale della vita di Gesù.</a:t>
            </a:r>
            <a:endParaRPr lang="it-IT" i="1" dirty="0">
              <a:effectLst/>
              <a:latin typeface="Adobe Devanagari" panose="02040503050201020203" pitchFamily="18" charset="0"/>
              <a:ea typeface="Batang" panose="020B0503020000020004" pitchFamily="18" charset="-127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3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06F265-AC2C-4D4C-9654-B35E10BF2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05" b="-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BAEE7D-18A1-4EA9-9D1B-3C78E03B78CD}"/>
              </a:ext>
            </a:extLst>
          </p:cNvPr>
          <p:cNvSpPr txBox="1"/>
          <p:nvPr/>
        </p:nvSpPr>
        <p:spPr>
          <a:xfrm>
            <a:off x="2319618" y="4218174"/>
            <a:ext cx="7725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Una mattina di primavera ci siamo avventurati verso le Cipollaie, per osservare i vecchi campi di cipolle e studiare gli insetti.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046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6AB935B-D1DF-4712-ABB8-83E7B0E06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33775"/>
          <a:stretch/>
        </p:blipFill>
        <p:spPr>
          <a:xfrm>
            <a:off x="262475" y="217761"/>
            <a:ext cx="7088003" cy="65955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B36270F-3C97-4D14-BE22-31D99C183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" r="12779" b="2"/>
          <a:stretch/>
        </p:blipFill>
        <p:spPr>
          <a:xfrm>
            <a:off x="7534653" y="217761"/>
            <a:ext cx="4468828" cy="32112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3F0974-2DC1-4B0D-8C0E-72A9FB583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83" r="29928" b="1"/>
          <a:stretch/>
        </p:blipFill>
        <p:spPr>
          <a:xfrm rot="10800000">
            <a:off x="7534654" y="3511296"/>
            <a:ext cx="4468827" cy="321123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35968F-4B79-4409-9D7C-1B3DA002A771}"/>
              </a:ext>
            </a:extLst>
          </p:cNvPr>
          <p:cNvSpPr txBox="1"/>
          <p:nvPr/>
        </p:nvSpPr>
        <p:spPr>
          <a:xfrm>
            <a:off x="504265" y="753035"/>
            <a:ext cx="5591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Siamo rimasti colpiti</a:t>
            </a:r>
            <a:r>
              <a:rPr lang="it-IT" sz="2000" b="1" i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da un’ape operaia che andava girovagando da un fiore all’altro in cerca di polline. </a:t>
            </a:r>
            <a:endParaRPr lang="it-IT" sz="2000" i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C9F1ED-CE06-492C-81FF-E2509E373458}"/>
              </a:ext>
            </a:extLst>
          </p:cNvPr>
          <p:cNvSpPr txBox="1"/>
          <p:nvPr/>
        </p:nvSpPr>
        <p:spPr>
          <a:xfrm>
            <a:off x="7705166" y="623051"/>
            <a:ext cx="3892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All’improvviso, uscita da una corolla, è caduta nella rete di un ragno, nascosto dietro una foglia.</a:t>
            </a:r>
            <a:endParaRPr lang="it-IT" sz="2000" i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it-IT" sz="2000" i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1A1AE66-E6F8-491F-8A0E-185CBB38E77D}"/>
              </a:ext>
            </a:extLst>
          </p:cNvPr>
          <p:cNvSpPr/>
          <p:nvPr/>
        </p:nvSpPr>
        <p:spPr>
          <a:xfrm>
            <a:off x="7597510" y="3657600"/>
            <a:ext cx="4405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piccolo ragno si rallegrò e accorse </a:t>
            </a:r>
            <a:r>
              <a:rPr lang="it-IT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sulla foglia intorno alla quale vi era la sua ragnatela.</a:t>
            </a:r>
          </a:p>
          <a:p>
            <a:pPr>
              <a:spcAft>
                <a:spcPts val="0"/>
              </a:spcAft>
            </a:pPr>
            <a:r>
              <a:rPr lang="it-IT" b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 Sei un traditore!&gt;&gt; Gli gridò l’ape. Tendi le tue trappole per uccidere chi lavora!&gt;&gt;</a:t>
            </a:r>
            <a:endParaRPr lang="it-IT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67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456B53-8F52-422B-9F90-5BAD48867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8" r="8669" b="-1"/>
          <a:stretch/>
        </p:blipFill>
        <p:spPr>
          <a:xfrm>
            <a:off x="237514" y="321732"/>
            <a:ext cx="5728548" cy="62145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460C868-71A1-4296-9BED-A09751A67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4" r="18734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98428D2-F477-4559-91BE-05DFED8C4BBA}"/>
              </a:ext>
            </a:extLst>
          </p:cNvPr>
          <p:cNvSpPr/>
          <p:nvPr/>
        </p:nvSpPr>
        <p:spPr>
          <a:xfrm>
            <a:off x="321732" y="553588"/>
            <a:ext cx="5494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Egli stava vangando il suo campo, quando da una zolla scappò fuori una grossa tarantola.</a:t>
            </a:r>
            <a:endParaRPr lang="it-IT" i="1" dirty="0">
              <a:solidFill>
                <a:schemeClr val="bg1"/>
              </a:solidFill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>
              <a:spcAft>
                <a:spcPts val="0"/>
              </a:spcAft>
            </a:pPr>
            <a:r>
              <a:rPr lang="it-IT" b="1" i="1" dirty="0">
                <a:solidFill>
                  <a:schemeClr val="bg1"/>
                </a:solidFill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&lt;&lt;che brutto ragno!&gt;&gt; Aveva esclamato il contadino tirandosi indietro.</a:t>
            </a:r>
            <a:endParaRPr lang="it-IT" i="1" dirty="0">
              <a:solidFill>
                <a:schemeClr val="bg1"/>
              </a:solidFill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7EA15E9-167A-41F4-986E-8CC073F74142}"/>
              </a:ext>
            </a:extLst>
          </p:cNvPr>
          <p:cNvSpPr/>
          <p:nvPr/>
        </p:nvSpPr>
        <p:spPr>
          <a:xfrm>
            <a:off x="6198393" y="632935"/>
            <a:ext cx="5388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&lt;&lt;Se mi tocchi, ti mordo, sibilò inferocita la tarantola. E ti avverto, il mio morso è velenoso e ti farà morire tra dolori atroci&gt;&gt;.</a:t>
            </a:r>
            <a:endParaRPr lang="it-IT" sz="1200" i="1" dirty="0"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  <a:p>
            <a:pPr>
              <a:spcAft>
                <a:spcPts val="0"/>
              </a:spcAft>
            </a:pPr>
            <a:r>
              <a:rPr lang="it-IT" b="1" i="1" dirty="0">
                <a:latin typeface="Adobe Devanagari" panose="02040503050201020203" pitchFamily="18" charset="0"/>
                <a:ea typeface="Calibri" panose="020F0502020204030204" pitchFamily="34" charset="0"/>
                <a:cs typeface="Adobe Devanagari" panose="02040503050201020203" pitchFamily="18" charset="0"/>
              </a:rPr>
              <a:t>Il contadino l’aveva guardata e aveva capito subito che mentiva, perché parlava troppo.</a:t>
            </a:r>
            <a:endParaRPr lang="it-IT" sz="1200" i="1" dirty="0">
              <a:effectLst/>
              <a:latin typeface="Adobe Devanagari" panose="02040503050201020203" pitchFamily="18" charset="0"/>
              <a:ea typeface="Calibri" panose="020F0502020204030204" pitchFamily="34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1590</Words>
  <Application>Microsoft Office PowerPoint</Application>
  <PresentationFormat>Widescreen</PresentationFormat>
  <Paragraphs>109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Adobe Devanagari</vt:lpstr>
      <vt:lpstr>Arial</vt:lpstr>
      <vt:lpstr>Calibri</vt:lpstr>
      <vt:lpstr>Calibri Light</vt:lpstr>
      <vt:lpstr>Monotype Corsiva</vt:lpstr>
      <vt:lpstr>Tema di Office</vt:lpstr>
      <vt:lpstr>Leggendo Leonardo scopriamo Leonardo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Leggendo Leonardo scopriamo Leonardo</dc:title>
  <dc:creator>Domenico Sturla</dc:creator>
  <cp:lastModifiedBy>Domenico Sturla</cp:lastModifiedBy>
  <cp:revision>18</cp:revision>
  <dcterms:created xsi:type="dcterms:W3CDTF">2019-04-02T09:10:08Z</dcterms:created>
  <dcterms:modified xsi:type="dcterms:W3CDTF">2019-04-05T07:31:25Z</dcterms:modified>
</cp:coreProperties>
</file>